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9" d="100"/>
          <a:sy n="99" d="100"/>
        </p:scale>
        <p:origin x="5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9CD576-6BA0-41BC-B5F9-B0B5C714B5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1E70A27-0A20-403C-BA52-A842CCF87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F0E73B-1773-49E7-842B-5302C6F95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5791E9-159F-499A-87FF-08A3EA78E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6AB704-23A3-445C-A3F4-21B435A10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9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FCE15F-7F1C-4E62-B9DB-0F58FF07F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99CAEC-5951-4619-B93D-05DDD8FC5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64E102-2A9D-47B0-AABE-4A9E84EA5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064FA4-0BDC-4545-B6D5-C1EB7A453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B6C94E-88A0-4F3D-8241-8D665E2FF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97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BE87A9A-611D-4561-9719-2CF3AFCD77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2F71146-F0CF-4332-88A4-113DF3A0E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A14AF3-E670-4496-BFEE-B34001B91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FC325E-AADA-46B8-8E53-E5FEFC262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96164B-300F-4DDF-8490-303128EF2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78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686AAD-57A5-45E5-9F50-20F44DA2B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E9B68F-7878-402A-BDE3-62C8CB04A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6D68B2-1CB2-4614-BF21-46A63287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EC460B-3225-4021-AC28-B675AF3EE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684C48-57C2-4A18-BE58-20FBF8C5F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231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5E4587-172F-42D3-BC62-60DA3876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5730217-CBD7-4058-A740-E6439484E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93D3AA5-9166-4646-9E5B-1F27BDD2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BBF5BA-9BB3-475F-BFB7-00E4C5ECE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DADFF1-6375-42C4-BBA2-B92DF6466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60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9B7CFF-1CB9-4BDF-899E-040C2B436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9DDF41-955F-4EED-866F-9E1840817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3F18B61-C0E3-44CA-8A6A-E0C13EF19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CA1BC56-1FFB-4D37-AF20-562F61515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B17A8B-FBD1-4A08-A423-DF5AD493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43E6783-C02C-45F8-8979-ACD7AAF80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07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496533-CB18-48AB-8B70-191AF1BA6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568923B-3D09-439A-8AA9-17F708BC0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EBAB8AF-2C29-4CFF-B4E2-006116544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ABFE236-9538-475F-874C-FB087757D0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A635919-BC26-406B-A38A-8DC71829F7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DDAAA40-7D55-4DE6-9EBF-C5F0ED1F3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68BFF01-3DAC-47D8-87DA-B8A9B801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2A31405-5B15-4A0C-B1B2-2F227EEE5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00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BEEF54-292E-4617-BB19-4DC61287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26541F1-B189-42A8-B2D5-748EB8BA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CD5A5D3-ADCC-4CFB-B028-7A1222DA2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69B745D-07A9-41B0-8BBD-F7CF495B3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48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4631E1A-A862-4D15-AF8D-00B20F8C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FD89F18-30AE-4092-8697-79E505F47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1F7299B-8ADC-4170-BBEC-706B39FD5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56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1EB39D-36F5-4FFE-AC05-FD5851422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E6253F-6961-402C-8C47-757FD1545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07D77DC-E24F-42E7-8EBC-0ECE26286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DF8AE63-379E-4E26-A6FD-13902A4B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FB4628-92A4-4241-BB88-2DDEDAF09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522C07-49F0-4639-A1EA-45C3FB26F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887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D9045A-4B90-4A8C-B2FF-15A514638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B0A3614-C91D-4012-B8F1-BC5C3C3AF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F23DA8A-99CF-424D-8F72-18F6BF89A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98F8FE1-685C-4768-87E7-D7E6220D2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645996-252D-47ED-9D14-0A9F9101F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42BFA1-D819-4D66-80B0-AFBA1D809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4825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5B99E70-4212-4188-BAE8-0554E8C4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A1E876D-DEA0-4AE3-A852-C48ADDE24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BFD01A-C8F9-4BA4-9FF2-F2D44418C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C245C-E6E3-48CA-8084-5931669E154A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685C21-2014-4D80-9A21-B78F5C527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F8D2E6-BA41-4E87-9262-13727929A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234C7-10A1-4466-8ECA-C958C94F5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56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Uniform_Resource_Locator" TargetMode="External"/><Relationship Id="rId13" Type="http://schemas.openxmlformats.org/officeDocument/2006/relationships/hyperlink" Target="https://cs.wikipedia.org/wiki/Protokol_(informatika)" TargetMode="External"/><Relationship Id="rId3" Type="http://schemas.openxmlformats.org/officeDocument/2006/relationships/hyperlink" Target="https://cs.wikipedia.org/wiki/Internet" TargetMode="External"/><Relationship Id="rId7" Type="http://schemas.openxmlformats.org/officeDocument/2006/relationships/hyperlink" Target="https://cs.wikipedia.org/wiki/Hypertext" TargetMode="External"/><Relationship Id="rId12" Type="http://schemas.openxmlformats.org/officeDocument/2006/relationships/hyperlink" Target="https://cs.wikipedia.org/wiki/Hypertext_Transfer_Protocol" TargetMode="External"/><Relationship Id="rId2" Type="http://schemas.openxmlformats.org/officeDocument/2006/relationships/hyperlink" Target="https://cs.wikipedia.org/wiki/World_Wide_Web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s.wikipedia.org/wiki/Webov%C3%BD_server" TargetMode="External"/><Relationship Id="rId11" Type="http://schemas.openxmlformats.org/officeDocument/2006/relationships/hyperlink" Target="https://cs.wikipedia.org/wiki/Hypertext_Markup_Language" TargetMode="External"/><Relationship Id="rId5" Type="http://schemas.openxmlformats.org/officeDocument/2006/relationships/hyperlink" Target="https://cs.wikipedia.org/wiki/Webov%C3%BD_prohl%C3%AD%C5%BEe%C4%8D" TargetMode="External"/><Relationship Id="rId10" Type="http://schemas.openxmlformats.org/officeDocument/2006/relationships/hyperlink" Target="https://www.google.com/" TargetMode="External"/><Relationship Id="rId4" Type="http://schemas.openxmlformats.org/officeDocument/2006/relationships/hyperlink" Target="https://cs.wikipedia.org/wiki/Webov%C3%A1_str%C3%A1nka" TargetMode="External"/><Relationship Id="rId9" Type="http://schemas.openxmlformats.org/officeDocument/2006/relationships/hyperlink" Target="https://www.seznam.cz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Hypertext_Markup_Language" TargetMode="External"/><Relationship Id="rId2" Type="http://schemas.openxmlformats.org/officeDocument/2006/relationships/hyperlink" Target="https://cs.wikipedia.org/wiki/Hypertext_Transfer_Protoco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s.wikipedia.org/wiki/JavaScript" TargetMode="External"/><Relationship Id="rId5" Type="http://schemas.openxmlformats.org/officeDocument/2006/relationships/hyperlink" Target="https://cs.wikipedia.org/wiki/PHP" TargetMode="External"/><Relationship Id="rId4" Type="http://schemas.openxmlformats.org/officeDocument/2006/relationships/hyperlink" Target="https://cs.wikipedia.org/wiki/Kask%C3%A1dov%C3%A9_styly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estovani.ouska.net/gym2019/pr1/dopis.txt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estovani.ouska.net/gym2019/pr1/dopis.html" TargetMode="External"/><Relationship Id="rId2" Type="http://schemas.openxmlformats.org/officeDocument/2006/relationships/hyperlink" Target="http://cestovani.ouska.net/gym2019/pr1/dopis.txt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estovani.ouska.net/gym2019/pr1/dopis2.html" TargetMode="External"/><Relationship Id="rId2" Type="http://schemas.openxmlformats.org/officeDocument/2006/relationships/hyperlink" Target="http://cestovani.ouska.net/gym2019/pr1/dopis.txt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estovani.ouska.net/gym2019/pr1/dopis2.html" TargetMode="External"/><Relationship Id="rId2" Type="http://schemas.openxmlformats.org/officeDocument/2006/relationships/hyperlink" Target="http://cestovani.ouska.net/gym2019/pr1/dopis.txt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estovani.ouska.net/gym2019/pr1/dopis3.php" TargetMode="External"/><Relationship Id="rId2" Type="http://schemas.openxmlformats.org/officeDocument/2006/relationships/hyperlink" Target="http://cestovani.ouska.net/gym2019/pr1/dopis.tx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5B363-5295-46B3-8692-75244AA5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081752" cy="2387600"/>
          </a:xfrm>
        </p:spPr>
        <p:txBody>
          <a:bodyPr/>
          <a:lstStyle/>
          <a:p>
            <a:r>
              <a:rPr lang="cs-CZ"/>
              <a:t>Úvod do webových stránek</a:t>
            </a:r>
          </a:p>
        </p:txBody>
      </p:sp>
    </p:spTree>
    <p:extLst>
      <p:ext uri="{BB962C8B-B14F-4D97-AF65-F5344CB8AC3E}">
        <p14:creationId xmlns:p14="http://schemas.microsoft.com/office/powerpoint/2010/main" val="3093672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5B363-5295-46B3-8692-75244AA5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538" y="272358"/>
            <a:ext cx="11187448" cy="918938"/>
          </a:xfrm>
        </p:spPr>
        <p:txBody>
          <a:bodyPr>
            <a:normAutofit/>
          </a:bodyPr>
          <a:lstStyle/>
          <a:p>
            <a:pPr algn="l"/>
            <a:r>
              <a:rPr lang="cs-CZ" sz="5400" b="1"/>
              <a:t>WWW - World Wide Web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3AA8962D-38BA-44CA-86A7-97ED08A001C6}"/>
              </a:ext>
            </a:extLst>
          </p:cNvPr>
          <p:cNvSpPr txBox="1">
            <a:spLocks/>
          </p:cNvSpPr>
          <p:nvPr/>
        </p:nvSpPr>
        <p:spPr>
          <a:xfrm>
            <a:off x="403538" y="1526146"/>
            <a:ext cx="9144000" cy="4765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>
                <a:hlinkClick r:id="rId2"/>
              </a:rPr>
              <a:t>https://cs.wikipedia.org/wiki/World_Wide_Web</a:t>
            </a:r>
            <a:endParaRPr lang="cs-CZ" sz="2400"/>
          </a:p>
          <a:p>
            <a:pPr algn="l"/>
            <a:endParaRPr lang="cs-CZ" sz="2400"/>
          </a:p>
          <a:p>
            <a:pPr algn="l"/>
            <a:endParaRPr lang="cs-CZ" sz="2400"/>
          </a:p>
          <a:p>
            <a:pPr algn="l"/>
            <a:endParaRPr lang="cs-CZ" sz="2400"/>
          </a:p>
          <a:p>
            <a:pPr algn="l"/>
            <a:endParaRPr lang="cs-CZ" sz="240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2896B206-12A3-48B0-99D1-167590394AA5}"/>
              </a:ext>
            </a:extLst>
          </p:cNvPr>
          <p:cNvSpPr txBox="1">
            <a:spLocks/>
          </p:cNvSpPr>
          <p:nvPr/>
        </p:nvSpPr>
        <p:spPr>
          <a:xfrm>
            <a:off x="403538" y="2002665"/>
            <a:ext cx="10871916" cy="42822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cs-CZ" b="1"/>
              <a:t>World Wide Web</a:t>
            </a:r>
            <a:r>
              <a:rPr lang="cs-CZ"/>
              <a:t> (</a:t>
            </a:r>
            <a:r>
              <a:rPr lang="cs-CZ" b="1"/>
              <a:t>WWW</a:t>
            </a:r>
            <a:r>
              <a:rPr lang="cs-CZ"/>
              <a:t>, zkráceně </a:t>
            </a:r>
            <a:r>
              <a:rPr lang="cs-CZ" b="1"/>
              <a:t>web</a:t>
            </a:r>
            <a:r>
              <a:rPr lang="cs-CZ"/>
              <a:t>, v doslovném překladu „světově rozsáhlá pavučina“ nebo „celosvětová síť“) je označení pro systém prohlížení, ukládání a odkazování dokumentů nacházejících se v </a:t>
            </a:r>
            <a:r>
              <a:rPr lang="cs-CZ">
                <a:hlinkClick r:id="rId3" tooltip="Internet"/>
              </a:rPr>
              <a:t>internetu</a:t>
            </a:r>
            <a:r>
              <a:rPr lang="cs-CZ"/>
              <a:t>. Dokumenty (</a:t>
            </a:r>
            <a:r>
              <a:rPr lang="cs-CZ">
                <a:hlinkClick r:id="rId4" tooltip="Webová stránka"/>
              </a:rPr>
              <a:t>webové stránky</a:t>
            </a:r>
            <a:r>
              <a:rPr lang="cs-CZ"/>
              <a:t>) si prohlížíme pomocí </a:t>
            </a:r>
            <a:r>
              <a:rPr lang="cs-CZ">
                <a:hlinkClick r:id="rId5" tooltip="Webový prohlížeč"/>
              </a:rPr>
              <a:t>webového prohlížeče</a:t>
            </a:r>
            <a:r>
              <a:rPr lang="cs-CZ"/>
              <a:t>, jsou uloženy na </a:t>
            </a:r>
            <a:r>
              <a:rPr lang="cs-CZ">
                <a:hlinkClick r:id="rId6" tooltip="Webový server"/>
              </a:rPr>
              <a:t>webových serverech</a:t>
            </a:r>
            <a:r>
              <a:rPr lang="cs-CZ"/>
              <a:t> a jsou navzájem propojeny pomocí </a:t>
            </a:r>
            <a:r>
              <a:rPr lang="cs-CZ">
                <a:hlinkClick r:id="rId7" tooltip="Hypertext"/>
              </a:rPr>
              <a:t>hypertextových</a:t>
            </a:r>
            <a:r>
              <a:rPr lang="cs-CZ"/>
              <a:t> odkazů zapisovaných ve formě </a:t>
            </a:r>
            <a:r>
              <a:rPr lang="cs-CZ">
                <a:hlinkClick r:id="rId8" tooltip="Uniform Resource Locator"/>
              </a:rPr>
              <a:t>URL</a:t>
            </a:r>
            <a:r>
              <a:rPr lang="cs-CZ"/>
              <a:t> (například </a:t>
            </a:r>
            <a:r>
              <a:rPr lang="cs-CZ">
                <a:hlinkClick r:id="rId9"/>
              </a:rPr>
              <a:t>http://www.seznam.cz</a:t>
            </a:r>
            <a:r>
              <a:rPr lang="cs-CZ"/>
              <a:t> nebo </a:t>
            </a:r>
            <a:r>
              <a:rPr lang="cs-CZ">
                <a:hlinkClick r:id="rId10"/>
              </a:rPr>
              <a:t>http://www.google.com</a:t>
            </a:r>
            <a:r>
              <a:rPr lang="cs-CZ"/>
              <a:t>). Webové stránky jsou popsány pomocí </a:t>
            </a:r>
            <a:r>
              <a:rPr lang="cs-CZ">
                <a:hlinkClick r:id="rId11" tooltip="Hypertext Markup Language"/>
              </a:rPr>
              <a:t>HTML</a:t>
            </a:r>
            <a:r>
              <a:rPr lang="cs-CZ"/>
              <a:t> jazyka a pro jejich přenos mezi počítači je používán </a:t>
            </a:r>
            <a:r>
              <a:rPr lang="cs-CZ">
                <a:hlinkClick r:id="rId12" tooltip="Hypertext Transfer Protocol"/>
              </a:rPr>
              <a:t>HTTP</a:t>
            </a:r>
            <a:r>
              <a:rPr lang="cs-CZ"/>
              <a:t> </a:t>
            </a:r>
            <a:r>
              <a:rPr lang="cs-CZ">
                <a:hlinkClick r:id="rId13" tooltip="Protokol (informatika)"/>
              </a:rPr>
              <a:t>protokol</a:t>
            </a:r>
            <a:r>
              <a:rPr lang="cs-CZ"/>
              <a:t>.</a:t>
            </a:r>
            <a:endParaRPr lang="cs-CZ" sz="2400"/>
          </a:p>
          <a:p>
            <a:pPr algn="l">
              <a:lnSpc>
                <a:spcPct val="170000"/>
              </a:lnSpc>
            </a:pPr>
            <a:endParaRPr lang="cs-CZ" sz="2400"/>
          </a:p>
          <a:p>
            <a:pPr algn="l">
              <a:lnSpc>
                <a:spcPct val="170000"/>
              </a:lnSpc>
            </a:pPr>
            <a:endParaRPr lang="cs-CZ" sz="2400"/>
          </a:p>
          <a:p>
            <a:pPr algn="l">
              <a:lnSpc>
                <a:spcPct val="170000"/>
              </a:lnSpc>
            </a:pP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301314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5B363-5295-46B3-8692-75244AA5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537" y="272358"/>
            <a:ext cx="11464345" cy="918938"/>
          </a:xfrm>
        </p:spPr>
        <p:txBody>
          <a:bodyPr>
            <a:normAutofit/>
          </a:bodyPr>
          <a:lstStyle/>
          <a:p>
            <a:pPr algn="l"/>
            <a:r>
              <a:rPr lang="cs-CZ" sz="4800" b="1"/>
              <a:t>Seznam technologií používaných na webu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3AA8962D-38BA-44CA-86A7-97ED08A001C6}"/>
              </a:ext>
            </a:extLst>
          </p:cNvPr>
          <p:cNvSpPr txBox="1">
            <a:spLocks/>
          </p:cNvSpPr>
          <p:nvPr/>
        </p:nvSpPr>
        <p:spPr>
          <a:xfrm>
            <a:off x="403538" y="1526146"/>
            <a:ext cx="9144000" cy="452048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cs-CZ" sz="2400" b="1"/>
              <a:t>HTTP</a:t>
            </a:r>
            <a:r>
              <a:rPr lang="cs-CZ" sz="2400"/>
              <a:t> </a:t>
            </a:r>
          </a:p>
          <a:p>
            <a:pPr algn="l"/>
            <a:r>
              <a:rPr lang="cs-CZ" sz="2400"/>
              <a:t>	</a:t>
            </a:r>
            <a:r>
              <a:rPr lang="cs-CZ" sz="2400">
                <a:hlinkClick r:id="rId2"/>
              </a:rPr>
              <a:t>https://cs.wikipedia.org/wiki/Hypertext_Transfer_Protocol</a:t>
            </a:r>
            <a:endParaRPr lang="cs-CZ" sz="2400"/>
          </a:p>
          <a:p>
            <a:pPr algn="l"/>
            <a:endParaRPr lang="cs-CZ" sz="240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/>
              <a:t>	</a:t>
            </a:r>
            <a:r>
              <a:rPr lang="cs-CZ" sz="2400" b="1"/>
              <a:t>HTML</a:t>
            </a:r>
            <a:r>
              <a:rPr lang="cs-CZ" sz="2400"/>
              <a:t> </a:t>
            </a:r>
          </a:p>
          <a:p>
            <a:pPr algn="l"/>
            <a:r>
              <a:rPr lang="cs-CZ" sz="2400"/>
              <a:t>	</a:t>
            </a:r>
            <a:r>
              <a:rPr lang="cs-CZ" sz="2400">
                <a:hlinkClick r:id="rId3"/>
              </a:rPr>
              <a:t>https://cs.wikipedia.org/wiki/Hypertext_Markup_Language</a:t>
            </a:r>
            <a:endParaRPr lang="cs-CZ" sz="2400"/>
          </a:p>
          <a:p>
            <a:pPr algn="l"/>
            <a:endParaRPr lang="cs-CZ" sz="2400"/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cs-CZ" sz="2400" b="1"/>
              <a:t>CSS</a:t>
            </a:r>
            <a:r>
              <a:rPr lang="cs-CZ" sz="2400"/>
              <a:t> </a:t>
            </a:r>
          </a:p>
          <a:p>
            <a:pPr algn="l"/>
            <a:r>
              <a:rPr lang="cs-CZ" sz="2400"/>
              <a:t>	</a:t>
            </a:r>
            <a:r>
              <a:rPr lang="cs-CZ" sz="2400">
                <a:hlinkClick r:id="rId4"/>
              </a:rPr>
              <a:t>https://cs.wikipedia.org/wiki/Kask%C3%A1dov%C3%A9_styly</a:t>
            </a:r>
            <a:endParaRPr lang="cs-CZ" sz="2400"/>
          </a:p>
          <a:p>
            <a:pPr algn="l"/>
            <a:endParaRPr lang="cs-CZ" sz="2400"/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cs-CZ" sz="2400" b="1"/>
              <a:t>PHP</a:t>
            </a:r>
          </a:p>
          <a:p>
            <a:pPr algn="l"/>
            <a:r>
              <a:rPr lang="cs-CZ" sz="2400"/>
              <a:t>	</a:t>
            </a:r>
            <a:r>
              <a:rPr lang="cs-CZ" sz="2400">
                <a:hlinkClick r:id="rId5"/>
              </a:rPr>
              <a:t>https://cs.wikipedia.org/wiki/PHP</a:t>
            </a:r>
            <a:endParaRPr lang="cs-CZ" sz="2400"/>
          </a:p>
          <a:p>
            <a:pPr algn="l"/>
            <a:endParaRPr lang="cs-CZ" sz="2400"/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cs-CZ" sz="2400" b="1"/>
              <a:t>JavaScript</a:t>
            </a:r>
          </a:p>
          <a:p>
            <a:pPr algn="l"/>
            <a:r>
              <a:rPr lang="cs-CZ" sz="2400"/>
              <a:t>	</a:t>
            </a:r>
            <a:r>
              <a:rPr lang="cs-CZ" sz="2400">
                <a:hlinkClick r:id="rId6"/>
              </a:rPr>
              <a:t>https://cs.wikipedia.org/wiki/JavaScript</a:t>
            </a:r>
            <a:endParaRPr lang="cs-CZ" sz="2400"/>
          </a:p>
          <a:p>
            <a:pPr algn="l"/>
            <a:endParaRPr lang="cs-CZ" sz="2400"/>
          </a:p>
          <a:p>
            <a:pPr algn="l"/>
            <a:endParaRPr lang="cs-CZ" sz="2400"/>
          </a:p>
          <a:p>
            <a:pPr algn="l"/>
            <a:endParaRPr lang="cs-CZ" sz="2400"/>
          </a:p>
          <a:p>
            <a:pPr algn="l"/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1713147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5B363-5295-46B3-8692-75244AA5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538" y="272358"/>
            <a:ext cx="11187448" cy="918938"/>
          </a:xfrm>
        </p:spPr>
        <p:txBody>
          <a:bodyPr>
            <a:normAutofit/>
          </a:bodyPr>
          <a:lstStyle/>
          <a:p>
            <a:pPr algn="l"/>
            <a:r>
              <a:rPr lang="en-US" b="1"/>
              <a:t>HTTP</a:t>
            </a:r>
            <a:endParaRPr lang="cs-CZ" b="1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3AA8962D-38BA-44CA-86A7-97ED08A001C6}"/>
              </a:ext>
            </a:extLst>
          </p:cNvPr>
          <p:cNvSpPr txBox="1">
            <a:spLocks/>
          </p:cNvSpPr>
          <p:nvPr/>
        </p:nvSpPr>
        <p:spPr>
          <a:xfrm>
            <a:off x="403538" y="1526146"/>
            <a:ext cx="9144000" cy="1578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/>
              <a:t>Protokol slou</a:t>
            </a:r>
            <a:r>
              <a:rPr lang="cs-CZ" sz="2000"/>
              <a:t>žící pro přenose souborů přes síť</a:t>
            </a:r>
            <a:endParaRPr lang="en-US" sz="2000">
              <a:hlinkClick r:id="rId2"/>
            </a:endParaRPr>
          </a:p>
          <a:p>
            <a:pPr algn="l"/>
            <a:r>
              <a:rPr lang="cs-CZ" sz="2000">
                <a:hlinkClick r:id="rId2"/>
              </a:rPr>
              <a:t>http://cestovani.ouska.net/gym2019/pr1/dopis.txt</a:t>
            </a:r>
            <a:endParaRPr lang="cs-CZ" sz="2000"/>
          </a:p>
          <a:p>
            <a:pPr algn="l"/>
            <a:endParaRPr lang="cs-CZ" sz="2000"/>
          </a:p>
          <a:p>
            <a:pPr algn="l"/>
            <a:r>
              <a:rPr lang="cs-CZ" sz="2000"/>
              <a:t>http (webový) server</a:t>
            </a:r>
          </a:p>
          <a:p>
            <a:pPr algn="l"/>
            <a:r>
              <a:rPr lang="cs-CZ" sz="2000"/>
              <a:t>http klient – prohlížeč (Chrome, Firefox, Microsoft Edge)</a:t>
            </a:r>
          </a:p>
          <a:p>
            <a:pPr algn="l"/>
            <a:endParaRPr lang="cs-CZ" sz="200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E0C8D40A-C385-43FF-9D46-5ED488E4E383}"/>
              </a:ext>
            </a:extLst>
          </p:cNvPr>
          <p:cNvSpPr txBox="1">
            <a:spLocks/>
          </p:cNvSpPr>
          <p:nvPr/>
        </p:nvSpPr>
        <p:spPr>
          <a:xfrm>
            <a:off x="287628" y="5329951"/>
            <a:ext cx="9144000" cy="20131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40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4EAE085-47A1-4428-A40C-E85507E3C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538" y="3025658"/>
            <a:ext cx="5955476" cy="70788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GET /gym2019/pr1/dopis.txt HTTP/1.1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Host: </a:t>
            </a:r>
            <a:r>
              <a:rPr lang="cs-CZ" sz="1000"/>
              <a:t>cestovani.ouska.net</a:t>
            </a: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User-Agent: Opera/9.80 (Windows NT 5.1; U; cs) Presto/2.5.29 Version/10.60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Accept-Charset: UTF-8,*</a:t>
            </a:r>
            <a:r>
              <a:rPr kumimoji="0" lang="cs-CZ" altLang="cs-CZ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B5F65F5-9B27-49D8-B5EB-25FC67EAC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538" y="3922624"/>
            <a:ext cx="3407620" cy="116955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HTTP/1.0 200 OK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Date: Fri, 15 Oct 2004 08:20:25 GMT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Server: Apache/1.3.29 (Unix) PHP/4.3.8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X-Powered-By: PHP/4.3.8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Vary: Accept-Encoding,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Content-Language: cs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Content-Type: text/html; charset=utf-8</a:t>
            </a:r>
            <a:r>
              <a:rPr kumimoji="0" lang="cs-CZ" altLang="cs-CZ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0E43427D-4A62-4304-9B3A-20C70498E1B5}"/>
              </a:ext>
            </a:extLst>
          </p:cNvPr>
          <p:cNvSpPr txBox="1">
            <a:spLocks/>
          </p:cNvSpPr>
          <p:nvPr/>
        </p:nvSpPr>
        <p:spPr>
          <a:xfrm>
            <a:off x="287628" y="5250500"/>
            <a:ext cx="9144000" cy="7078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/>
              <a:t>Pomocí prohlížeče lze zobrazovat soubory i na vlastním počítači, ale přijdeme o některé možnosti při zpracování souboru.</a:t>
            </a:r>
          </a:p>
          <a:p>
            <a:pPr algn="l"/>
            <a:endParaRPr lang="cs-CZ" sz="2000"/>
          </a:p>
          <a:p>
            <a:pPr algn="l"/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172749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5B363-5295-46B3-8692-75244AA5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538" y="272358"/>
            <a:ext cx="11187448" cy="918938"/>
          </a:xfrm>
        </p:spPr>
        <p:txBody>
          <a:bodyPr>
            <a:normAutofit/>
          </a:bodyPr>
          <a:lstStyle/>
          <a:p>
            <a:pPr algn="l"/>
            <a:r>
              <a:rPr lang="cs-CZ" b="1"/>
              <a:t>HTML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3AA8962D-38BA-44CA-86A7-97ED08A001C6}"/>
              </a:ext>
            </a:extLst>
          </p:cNvPr>
          <p:cNvSpPr txBox="1">
            <a:spLocks/>
          </p:cNvSpPr>
          <p:nvPr/>
        </p:nvSpPr>
        <p:spPr>
          <a:xfrm>
            <a:off x="403538" y="1526146"/>
            <a:ext cx="9144000" cy="8618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/>
              <a:t>Protokol slou</a:t>
            </a:r>
            <a:r>
              <a:rPr lang="cs-CZ" sz="2000"/>
              <a:t>žící pro přenose souborů </a:t>
            </a:r>
            <a:r>
              <a:rPr lang="en-US" sz="2000"/>
              <a:t>se strukturou – HTML soubor</a:t>
            </a:r>
            <a:r>
              <a:rPr lang="cs-CZ" sz="2000"/>
              <a:t>ů</a:t>
            </a:r>
            <a:endParaRPr lang="en-US" sz="2000">
              <a:hlinkClick r:id="rId2"/>
            </a:endParaRPr>
          </a:p>
          <a:p>
            <a:pPr algn="l"/>
            <a:r>
              <a:rPr lang="cs-CZ" sz="2000">
                <a:hlinkClick r:id="rId3"/>
              </a:rPr>
              <a:t>http://cestovani.ouska.net/gym2019/pr1/dopis.html</a:t>
            </a:r>
            <a:endParaRPr lang="en-US" sz="2000"/>
          </a:p>
          <a:p>
            <a:pPr algn="l"/>
            <a:endParaRPr lang="cs-CZ" sz="2000"/>
          </a:p>
          <a:p>
            <a:pPr algn="l"/>
            <a:endParaRPr lang="cs-CZ" sz="200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E0C8D40A-C385-43FF-9D46-5ED488E4E383}"/>
              </a:ext>
            </a:extLst>
          </p:cNvPr>
          <p:cNvSpPr txBox="1">
            <a:spLocks/>
          </p:cNvSpPr>
          <p:nvPr/>
        </p:nvSpPr>
        <p:spPr>
          <a:xfrm>
            <a:off x="287628" y="5329951"/>
            <a:ext cx="9144000" cy="20131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40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0E43427D-4A62-4304-9B3A-20C70498E1B5}"/>
              </a:ext>
            </a:extLst>
          </p:cNvPr>
          <p:cNvSpPr txBox="1">
            <a:spLocks/>
          </p:cNvSpPr>
          <p:nvPr/>
        </p:nvSpPr>
        <p:spPr>
          <a:xfrm>
            <a:off x="287628" y="2512955"/>
            <a:ext cx="9144000" cy="34454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>
                <a:latin typeface="Consolas" panose="020B0609020204030204" pitchFamily="49" charset="0"/>
              </a:rPr>
              <a:t>&lt;!DOCTYPE html&gt;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&lt;html&gt;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&lt;head&gt;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&lt;meta charset="UTF-8"&gt;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&lt;title&gt;</a:t>
            </a:r>
            <a:r>
              <a:rPr lang="cs-CZ" sz="2000">
                <a:latin typeface="Consolas" panose="020B0609020204030204" pitchFamily="49" charset="0"/>
              </a:rPr>
              <a:t>Vznik WWW</a:t>
            </a:r>
            <a:r>
              <a:rPr lang="cs-CZ" sz="2000" b="1">
                <a:latin typeface="Consolas" panose="020B0609020204030204" pitchFamily="49" charset="0"/>
              </a:rPr>
              <a:t>&lt;/title&gt;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&lt;/head&gt;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&lt;body&gt;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&lt;h1&gt;</a:t>
            </a:r>
            <a:r>
              <a:rPr lang="cs-CZ" sz="2000">
                <a:latin typeface="Consolas" panose="020B0609020204030204" pitchFamily="49" charset="0"/>
              </a:rPr>
              <a:t>Vznik WWW</a:t>
            </a:r>
            <a:r>
              <a:rPr lang="cs-CZ" sz="2000" b="1">
                <a:latin typeface="Consolas" panose="020B0609020204030204" pitchFamily="49" charset="0"/>
              </a:rPr>
              <a:t>&lt;/h1&gt;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&lt;p&gt;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Autorem Webu je Tim Berners-Lee, který jej vytvořil při svém působení v CERNu. 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Navrhl jazyk HTML a protokol HTTP, napsal první webový prohlížeč WorldWideWeb 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a koncem roku 1990 spustil první webový server na světě info.cern.ch. 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V říjnu roku 1994 založil World Wide Web Consortium (W3C), které dohlíží na 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další vývoj Webu.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&lt;/p&gt;</a:t>
            </a:r>
            <a:r>
              <a:rPr lang="cs-CZ" sz="2000">
                <a:latin typeface="Consolas" panose="020B0609020204030204" pitchFamily="49" charset="0"/>
              </a:rPr>
              <a:t>    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&lt;/body&gt;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&lt;/html&gt;</a:t>
            </a:r>
          </a:p>
          <a:p>
            <a:pPr algn="l"/>
            <a:endParaRPr lang="cs-CZ" sz="2000">
              <a:latin typeface="Consolas" panose="020B0609020204030204" pitchFamily="49" charset="0"/>
            </a:endParaRPr>
          </a:p>
          <a:p>
            <a:pPr algn="l"/>
            <a:endParaRPr lang="cs-CZ" sz="20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04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5B363-5295-46B3-8692-75244AA5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538" y="272358"/>
            <a:ext cx="11187448" cy="918938"/>
          </a:xfrm>
        </p:spPr>
        <p:txBody>
          <a:bodyPr>
            <a:normAutofit/>
          </a:bodyPr>
          <a:lstStyle/>
          <a:p>
            <a:pPr algn="l"/>
            <a:r>
              <a:rPr lang="cs-CZ" b="1"/>
              <a:t>HTML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3AA8962D-38BA-44CA-86A7-97ED08A001C6}"/>
              </a:ext>
            </a:extLst>
          </p:cNvPr>
          <p:cNvSpPr txBox="1">
            <a:spLocks/>
          </p:cNvSpPr>
          <p:nvPr/>
        </p:nvSpPr>
        <p:spPr>
          <a:xfrm>
            <a:off x="403538" y="1526146"/>
            <a:ext cx="9144000" cy="8618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/>
              <a:t>Mo</a:t>
            </a:r>
            <a:r>
              <a:rPr lang="cs-CZ" sz="2000"/>
              <a:t>žnost vkládat zdroje – nový HTTP dotaz</a:t>
            </a:r>
            <a:endParaRPr lang="en-US" sz="2000">
              <a:hlinkClick r:id="rId2"/>
            </a:endParaRPr>
          </a:p>
          <a:p>
            <a:pPr algn="l"/>
            <a:r>
              <a:rPr lang="cs-CZ" sz="2000">
                <a:hlinkClick r:id="rId3"/>
              </a:rPr>
              <a:t>http://cestovani.ouska.net/gym2019/pr1/dopis2.html</a:t>
            </a:r>
            <a:endParaRPr lang="cs-CZ" sz="2000"/>
          </a:p>
          <a:p>
            <a:pPr algn="l"/>
            <a:endParaRPr lang="cs-CZ" sz="200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E0C8D40A-C385-43FF-9D46-5ED488E4E383}"/>
              </a:ext>
            </a:extLst>
          </p:cNvPr>
          <p:cNvSpPr txBox="1">
            <a:spLocks/>
          </p:cNvSpPr>
          <p:nvPr/>
        </p:nvSpPr>
        <p:spPr>
          <a:xfrm>
            <a:off x="287628" y="5329951"/>
            <a:ext cx="9144000" cy="20131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40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0E43427D-4A62-4304-9B3A-20C70498E1B5}"/>
              </a:ext>
            </a:extLst>
          </p:cNvPr>
          <p:cNvSpPr txBox="1">
            <a:spLocks/>
          </p:cNvSpPr>
          <p:nvPr/>
        </p:nvSpPr>
        <p:spPr>
          <a:xfrm>
            <a:off x="287628" y="2512955"/>
            <a:ext cx="9144000" cy="34454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>
                <a:latin typeface="Consolas" panose="020B0609020204030204" pitchFamily="49" charset="0"/>
              </a:rPr>
              <a:t>&lt;!DOCTYPE html&gt;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&lt;html&gt;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&lt;head&gt;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&lt;meta charset="UTF-8"&gt;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&lt;title&gt;</a:t>
            </a:r>
            <a:r>
              <a:rPr lang="cs-CZ" sz="2000">
                <a:latin typeface="Consolas" panose="020B0609020204030204" pitchFamily="49" charset="0"/>
              </a:rPr>
              <a:t>Vznik WWW</a:t>
            </a:r>
            <a:r>
              <a:rPr lang="cs-CZ" sz="2000" b="1">
                <a:latin typeface="Consolas" panose="020B0609020204030204" pitchFamily="49" charset="0"/>
              </a:rPr>
              <a:t>&lt;/title&gt;</a:t>
            </a:r>
            <a:endParaRPr lang="en-US" sz="2000" b="1">
              <a:latin typeface="Consolas" panose="020B0609020204030204" pitchFamily="49" charset="0"/>
            </a:endParaRPr>
          </a:p>
          <a:p>
            <a:pPr algn="l"/>
            <a:r>
              <a:rPr lang="en-US" sz="2000" b="1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&lt;link rel="stylesheet" type="text/css" href="priklad.css"&gt;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&lt;/head&gt;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&lt;body&gt;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&lt;h1&gt;</a:t>
            </a:r>
            <a:r>
              <a:rPr lang="cs-CZ" sz="2000">
                <a:latin typeface="Consolas" panose="020B0609020204030204" pitchFamily="49" charset="0"/>
              </a:rPr>
              <a:t>Vznik WWW</a:t>
            </a:r>
            <a:r>
              <a:rPr lang="cs-CZ" sz="2000" b="1">
                <a:latin typeface="Consolas" panose="020B0609020204030204" pitchFamily="49" charset="0"/>
              </a:rPr>
              <a:t>&lt;/h1&gt;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&lt;p&gt;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Autorem Webu je Tim Berners-Lee, který jej vytvořil při svém působení v CERNu. 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Navrhl jazyk HTML a protokol HTTP, napsal první webový prohlížeč WorldWideWeb 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a koncem roku 1990 spustil první webový server na světě info.cern.ch. 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V říjnu roku 1994 založil World Wide Web Consortium (W3C), které dohlíží na 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    další vývoj Webu.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&lt;/p&gt;</a:t>
            </a:r>
          </a:p>
          <a:p>
            <a:pPr algn="l"/>
            <a:r>
              <a:rPr lang="cs-CZ" sz="2000">
                <a:latin typeface="Consolas" panose="020B0609020204030204" pitchFamily="49" charset="0"/>
              </a:rPr>
              <a:t>  </a:t>
            </a:r>
            <a:r>
              <a:rPr lang="cs-CZ" sz="2000" b="1">
                <a:latin typeface="Consolas" panose="020B0609020204030204" pitchFamily="49" charset="0"/>
              </a:rPr>
              <a:t>&lt;img src="obrazek.jpg"&gt;</a:t>
            </a:r>
            <a:r>
              <a:rPr lang="cs-CZ" sz="2000">
                <a:latin typeface="Consolas" panose="020B0609020204030204" pitchFamily="49" charset="0"/>
              </a:rPr>
              <a:t>    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&lt;/body&gt;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&lt;/html&gt;</a:t>
            </a:r>
          </a:p>
          <a:p>
            <a:pPr algn="l"/>
            <a:endParaRPr lang="cs-CZ" sz="2000">
              <a:latin typeface="Consolas" panose="020B0609020204030204" pitchFamily="49" charset="0"/>
            </a:endParaRPr>
          </a:p>
          <a:p>
            <a:pPr algn="l"/>
            <a:endParaRPr lang="cs-CZ" sz="20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91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5B363-5295-46B3-8692-75244AA5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538" y="272358"/>
            <a:ext cx="11187448" cy="918938"/>
          </a:xfrm>
        </p:spPr>
        <p:txBody>
          <a:bodyPr>
            <a:normAutofit/>
          </a:bodyPr>
          <a:lstStyle/>
          <a:p>
            <a:pPr algn="l"/>
            <a:r>
              <a:rPr lang="en-US" b="1"/>
              <a:t>CSS – k</a:t>
            </a:r>
            <a:r>
              <a:rPr lang="cs-CZ" b="1"/>
              <a:t>askádové styly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3AA8962D-38BA-44CA-86A7-97ED08A001C6}"/>
              </a:ext>
            </a:extLst>
          </p:cNvPr>
          <p:cNvSpPr txBox="1">
            <a:spLocks/>
          </p:cNvSpPr>
          <p:nvPr/>
        </p:nvSpPr>
        <p:spPr>
          <a:xfrm>
            <a:off x="403538" y="1526146"/>
            <a:ext cx="9144000" cy="8618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/>
              <a:t>Mo</a:t>
            </a:r>
            <a:r>
              <a:rPr lang="cs-CZ" sz="2000"/>
              <a:t>žnost formátovat html stránku – opět nový HTTP dotaz</a:t>
            </a:r>
            <a:endParaRPr lang="en-US" sz="2000">
              <a:hlinkClick r:id="rId2"/>
            </a:endParaRPr>
          </a:p>
          <a:p>
            <a:pPr algn="l"/>
            <a:r>
              <a:rPr lang="cs-CZ" sz="2000">
                <a:hlinkClick r:id="rId3"/>
              </a:rPr>
              <a:t>http://cestovani.ouska.net/gym2019/pr1/dopis2.html</a:t>
            </a:r>
            <a:endParaRPr lang="cs-CZ" sz="2000"/>
          </a:p>
          <a:p>
            <a:pPr algn="l"/>
            <a:endParaRPr lang="cs-CZ" sz="200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E0C8D40A-C385-43FF-9D46-5ED488E4E383}"/>
              </a:ext>
            </a:extLst>
          </p:cNvPr>
          <p:cNvSpPr txBox="1">
            <a:spLocks/>
          </p:cNvSpPr>
          <p:nvPr/>
        </p:nvSpPr>
        <p:spPr>
          <a:xfrm>
            <a:off x="287628" y="5329951"/>
            <a:ext cx="9144000" cy="20131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40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0E43427D-4A62-4304-9B3A-20C70498E1B5}"/>
              </a:ext>
            </a:extLst>
          </p:cNvPr>
          <p:cNvSpPr txBox="1">
            <a:spLocks/>
          </p:cNvSpPr>
          <p:nvPr/>
        </p:nvSpPr>
        <p:spPr>
          <a:xfrm>
            <a:off x="287628" y="2512955"/>
            <a:ext cx="9144000" cy="34454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>
                <a:latin typeface="Consolas" panose="020B0609020204030204" pitchFamily="49" charset="0"/>
              </a:rPr>
              <a:t>body {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  background-color: lightblue;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}</a:t>
            </a:r>
          </a:p>
          <a:p>
            <a:pPr algn="l"/>
            <a:endParaRPr lang="cs-CZ" sz="2000" b="1">
              <a:latin typeface="Consolas" panose="020B0609020204030204" pitchFamily="49" charset="0"/>
            </a:endParaRP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h1 {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  color: white;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  text-align: center;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}</a:t>
            </a:r>
          </a:p>
          <a:p>
            <a:pPr algn="l"/>
            <a:endParaRPr lang="cs-CZ" sz="2000" b="1">
              <a:latin typeface="Consolas" panose="020B0609020204030204" pitchFamily="49" charset="0"/>
            </a:endParaRP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p {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  font-family: verdana;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  font-size: 20px;</a:t>
            </a:r>
          </a:p>
          <a:p>
            <a:pPr algn="l"/>
            <a:r>
              <a:rPr lang="cs-CZ" sz="2000" b="1">
                <a:latin typeface="Consolas" panose="020B0609020204030204" pitchFamily="49" charset="0"/>
              </a:rPr>
              <a:t>}</a:t>
            </a:r>
            <a:endParaRPr lang="cs-CZ" sz="2000">
              <a:latin typeface="Consolas" panose="020B0609020204030204" pitchFamily="49" charset="0"/>
            </a:endParaRPr>
          </a:p>
          <a:p>
            <a:pPr algn="l"/>
            <a:endParaRPr lang="cs-CZ" sz="20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828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5B363-5295-46B3-8692-75244AA5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538" y="272358"/>
            <a:ext cx="11187448" cy="918938"/>
          </a:xfrm>
        </p:spPr>
        <p:txBody>
          <a:bodyPr>
            <a:normAutofit/>
          </a:bodyPr>
          <a:lstStyle/>
          <a:p>
            <a:pPr algn="l"/>
            <a:r>
              <a:rPr lang="cs-CZ" b="1"/>
              <a:t>PHP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3AA8962D-38BA-44CA-86A7-97ED08A001C6}"/>
              </a:ext>
            </a:extLst>
          </p:cNvPr>
          <p:cNvSpPr txBox="1">
            <a:spLocks/>
          </p:cNvSpPr>
          <p:nvPr/>
        </p:nvSpPr>
        <p:spPr>
          <a:xfrm>
            <a:off x="403538" y="1526146"/>
            <a:ext cx="9144000" cy="8618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/>
              <a:t>Mo</a:t>
            </a:r>
            <a:r>
              <a:rPr lang="cs-CZ" sz="2000"/>
              <a:t>žnost vytvořit podobu HTML dokumentu dynamicky při dotazu</a:t>
            </a:r>
            <a:endParaRPr lang="en-US" sz="2000">
              <a:hlinkClick r:id="rId2"/>
            </a:endParaRPr>
          </a:p>
          <a:p>
            <a:pPr algn="l"/>
            <a:r>
              <a:rPr lang="cs-CZ" sz="2000">
                <a:hlinkClick r:id="rId3"/>
              </a:rPr>
              <a:t>http://cestovani.ouska.net/gym2019/pr1/dopis3.php</a:t>
            </a:r>
            <a:endParaRPr lang="cs-CZ" sz="200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E0C8D40A-C385-43FF-9D46-5ED488E4E383}"/>
              </a:ext>
            </a:extLst>
          </p:cNvPr>
          <p:cNvSpPr txBox="1">
            <a:spLocks/>
          </p:cNvSpPr>
          <p:nvPr/>
        </p:nvSpPr>
        <p:spPr>
          <a:xfrm>
            <a:off x="287628" y="5329951"/>
            <a:ext cx="9144000" cy="20131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35713279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775</Words>
  <Application>Microsoft Office PowerPoint</Application>
  <PresentationFormat>Širokoúhlá obrazovka</PresentationFormat>
  <Paragraphs>103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Consolas</vt:lpstr>
      <vt:lpstr>Courier New</vt:lpstr>
      <vt:lpstr>Motiv Office</vt:lpstr>
      <vt:lpstr>Úvod do webových stránek</vt:lpstr>
      <vt:lpstr>WWW - World Wide Web</vt:lpstr>
      <vt:lpstr>Seznam technologií používaných na webu</vt:lpstr>
      <vt:lpstr>HTTP</vt:lpstr>
      <vt:lpstr>HTML</vt:lpstr>
      <vt:lpstr>HTML</vt:lpstr>
      <vt:lpstr>CSS – kaskádové styly</vt:lpstr>
      <vt:lpstr>PHP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Vojtěch Ouška</dc:creator>
  <cp:lastModifiedBy>Vojtěch Ouška</cp:lastModifiedBy>
  <cp:revision>12</cp:revision>
  <dcterms:created xsi:type="dcterms:W3CDTF">2020-04-02T06:08:06Z</dcterms:created>
  <dcterms:modified xsi:type="dcterms:W3CDTF">2020-04-02T08:00:05Z</dcterms:modified>
</cp:coreProperties>
</file>